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434" r:id="rId3"/>
    <p:sldId id="435" r:id="rId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" userDrawn="1">
          <p15:clr>
            <a:srgbClr val="A4A3A4"/>
          </p15:clr>
        </p15:guide>
        <p15:guide id="3" pos="5448" userDrawn="1">
          <p15:clr>
            <a:srgbClr val="A4A3A4"/>
          </p15:clr>
        </p15:guide>
        <p15:guide id="4" pos="2880" userDrawn="1">
          <p15:clr>
            <a:srgbClr val="A4A3A4"/>
          </p15:clr>
        </p15:guide>
        <p15:guide id="5" orient="horz" pos="2952" userDrawn="1">
          <p15:clr>
            <a:srgbClr val="A4A3A4"/>
          </p15:clr>
        </p15:guide>
        <p15:guide id="6" orient="horz" pos="1920" userDrawn="1">
          <p15:clr>
            <a:srgbClr val="A4A3A4"/>
          </p15:clr>
        </p15:guide>
        <p15:guide id="8" orient="horz" pos="744" userDrawn="1">
          <p15:clr>
            <a:srgbClr val="A4A3A4"/>
          </p15:clr>
        </p15:guide>
        <p15:guide id="9" orient="horz" pos="72" userDrawn="1">
          <p15:clr>
            <a:srgbClr val="A4A3A4"/>
          </p15:clr>
        </p15:guide>
        <p15:guide id="10" pos="3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fault" initials="DG" lastIdx="1" clrIdx="0">
    <p:extLst>
      <p:ext uri="{19B8F6BF-5375-455C-9EA6-DF929625EA0E}">
        <p15:presenceInfo xmlns:p15="http://schemas.microsoft.com/office/powerpoint/2012/main" userId="Default" providerId="None"/>
      </p:ext>
    </p:extLst>
  </p:cmAuthor>
  <p:cmAuthor id="2" name="Harriman (CTR), Lindsey M" initials="H(LM" lastIdx="103" clrIdx="1">
    <p:extLst>
      <p:ext uri="{19B8F6BF-5375-455C-9EA6-DF929625EA0E}">
        <p15:presenceInfo xmlns:p15="http://schemas.microsoft.com/office/powerpoint/2012/main" userId="S-1-5-21-3697291689-1161744426-439199626-267451" providerId="AD"/>
      </p:ext>
    </p:extLst>
  </p:cmAuthor>
  <p:cmAuthor id="3" name="Alden (CTR), William C." initials="A(WC" lastIdx="9" clrIdx="2">
    <p:extLst>
      <p:ext uri="{19B8F6BF-5375-455C-9EA6-DF929625EA0E}">
        <p15:presenceInfo xmlns:p15="http://schemas.microsoft.com/office/powerpoint/2012/main" userId="S-1-5-21-3697291689-1161744426-439199626-416214" providerId="AD"/>
      </p:ext>
    </p:extLst>
  </p:cmAuthor>
  <p:cmAuthor id="4" name="Krehbiel (CTR), Cole P" initials="K(CP" lastIdx="19" clrIdx="3">
    <p:extLst>
      <p:ext uri="{19B8F6BF-5375-455C-9EA6-DF929625EA0E}">
        <p15:presenceInfo xmlns:p15="http://schemas.microsoft.com/office/powerpoint/2012/main" userId="S-1-5-21-3697291689-1161744426-439199626-404814" providerId="AD"/>
      </p:ext>
    </p:extLst>
  </p:cmAuthor>
  <p:cmAuthor id="5" name="Jess" initials="J" lastIdx="7" clrIdx="4">
    <p:extLst>
      <p:ext uri="{19B8F6BF-5375-455C-9EA6-DF929625EA0E}">
        <p15:presenceInfo xmlns:p15="http://schemas.microsoft.com/office/powerpoint/2012/main" userId="Jess" providerId="None"/>
      </p:ext>
    </p:extLst>
  </p:cmAuthor>
  <p:cmAuthor id="6" name="Adamson (CTR), Thomas" initials="A(T" lastIdx="10" clrIdx="5">
    <p:extLst>
      <p:ext uri="{19B8F6BF-5375-455C-9EA6-DF929625EA0E}">
        <p15:presenceInfo xmlns:p15="http://schemas.microsoft.com/office/powerpoint/2012/main" userId="S-1-5-21-3697291689-1161744426-439199626-709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A67A"/>
    <a:srgbClr val="765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4F56B2-EC80-4311-90B8-6E45A340467A}">
  <a:tblStyle styleId="{454F56B2-EC80-4311-90B8-6E45A340467A}" styleName="Table_0"/>
  <a:tblStyle styleId="{F584406C-BC87-4E07-A168-BA0AB067A9ED}" styleName="Table_1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22" autoAdjust="0"/>
    <p:restoredTop sz="83609" autoAdjust="0"/>
  </p:normalViewPr>
  <p:slideViewPr>
    <p:cSldViewPr snapToGrid="0" showGuides="1">
      <p:cViewPr varScale="1">
        <p:scale>
          <a:sx n="151" d="100"/>
          <a:sy n="151" d="100"/>
        </p:scale>
        <p:origin x="2128" y="192"/>
      </p:cViewPr>
      <p:guideLst>
        <p:guide orient="horz" pos="216"/>
        <p:guide pos="5448"/>
        <p:guide pos="2880"/>
        <p:guide orient="horz" pos="2952"/>
        <p:guide orient="horz" pos="1920"/>
        <p:guide orient="horz" pos="744"/>
        <p:guide orient="horz" pos="72"/>
        <p:guide pos="31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91464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7318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3914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5946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465747"/>
            <a:ext cx="7772400" cy="10377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  <p:pic>
        <p:nvPicPr>
          <p:cNvPr id="8" name="Picture 5" descr="ident_4_onscreen_png"/>
          <p:cNvPicPr>
            <a:picLocks noChangeAspect="1" noChangeArrowheads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457200" y="461963"/>
            <a:ext cx="2057400" cy="757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9063" y="430696"/>
            <a:ext cx="92233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114300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439862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286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  <p:pic>
        <p:nvPicPr>
          <p:cNvPr id="7" name="Picture 10" descr="ident-small_4_onscreen_png"/>
          <p:cNvPicPr>
            <a:picLocks noChangeAspect="1" noChangeArrowheads="1"/>
          </p:cNvPicPr>
          <p:nvPr userDrawn="1"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457200" y="6096000"/>
            <a:ext cx="1143000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76400" y="6053138"/>
            <a:ext cx="45720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81757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7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  <p:pic>
        <p:nvPicPr>
          <p:cNvPr id="7" name="Picture 10" descr="ident-small_4_onscreen_png"/>
          <p:cNvPicPr>
            <a:picLocks noChangeAspect="1" noChangeArrowheads="1"/>
          </p:cNvPicPr>
          <p:nvPr userDrawn="1"/>
        </p:nvPicPr>
        <p:blipFill>
          <a:blip r:embed="rId4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457200" y="6096000"/>
            <a:ext cx="1143000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76400" y="6053138"/>
            <a:ext cx="45720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">
            <a:extLst>
              <a:ext uri="{FF2B5EF4-FFF2-40B4-BE49-F238E27FC236}">
                <a16:creationId xmlns:a16="http://schemas.microsoft.com/office/drawing/2014/main" id="{C261EDEA-589B-44A5-AFDF-F6DABA9F669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95300" y="4621197"/>
            <a:ext cx="4054483" cy="1427267"/>
          </a:xfrm>
        </p:spPr>
        <p:txBody>
          <a:bodyPr/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Cole Krehbiel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LP DAAC Remote Sensing Scientist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Innovate!, Inc., contractor to USGS EROS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Sioux Falls, South Dakota</a:t>
            </a:r>
          </a:p>
          <a:p>
            <a:pPr algn="l" eaLnBrk="1" hangingPunct="1">
              <a:lnSpc>
                <a:spcPct val="80000"/>
              </a:lnSpc>
              <a:spcBef>
                <a:spcPct val="0"/>
              </a:spcBef>
              <a:buClrTx/>
              <a:buSzTx/>
            </a:pPr>
            <a:endParaRPr lang="en-US" altLang="en-US" sz="1100" dirty="0">
              <a:solidFill>
                <a:schemeClr val="tx1"/>
              </a:solidFill>
            </a:endParaRPr>
          </a:p>
          <a:p>
            <a:pPr algn="l" eaLnBrk="1" hangingPunct="1">
              <a:lnSpc>
                <a:spcPct val="80000"/>
              </a:lnSpc>
              <a:spcBef>
                <a:spcPct val="0"/>
              </a:spcBef>
              <a:buClrTx/>
              <a:buSzTx/>
            </a:pPr>
            <a:r>
              <a:rPr lang="en-US" altLang="en-US" sz="1100" dirty="0">
                <a:solidFill>
                  <a:schemeClr val="tx1"/>
                </a:solidFill>
              </a:rPr>
              <a:t>*Work performed under USGS contract G15PD00766</a:t>
            </a:r>
          </a:p>
          <a:p>
            <a:pPr algn="l" eaLnBrk="1" hangingPunct="1"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algn="l" eaLnBrk="1" hangingPunct="1"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112296" y="1356743"/>
            <a:ext cx="9031704" cy="30699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SzPct val="25000"/>
            </a:pPr>
            <a:r>
              <a:rPr lang="en-US" sz="3200" b="1" dirty="0">
                <a:solidFill>
                  <a:schemeClr val="tx1"/>
                </a:solidFill>
                <a:effectLst/>
              </a:rPr>
              <a:t>Hands-on Workshop for Accessing, Processing, and Analyzing ECOSTRESS Data </a:t>
            </a:r>
            <a:br>
              <a:rPr lang="en-US" sz="2000" b="1" dirty="0">
                <a:solidFill>
                  <a:schemeClr val="tx1"/>
                </a:solidFill>
                <a:effectLst/>
              </a:rPr>
            </a:br>
            <a:br>
              <a:rPr lang="en-US" sz="2400" b="1" dirty="0">
                <a:solidFill>
                  <a:schemeClr val="tx1"/>
                </a:solidFill>
                <a:effectLst/>
              </a:rPr>
            </a:br>
            <a:br>
              <a:rPr lang="en-US" sz="2800" b="1" dirty="0">
                <a:solidFill>
                  <a:schemeClr val="tx1"/>
                </a:solidFill>
              </a:rPr>
            </a:br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55822" y="558225"/>
            <a:ext cx="32611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tx1"/>
                </a:solidFill>
              </a:rPr>
              <a:t>Thursday, March 21, 2019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04813" y="6048464"/>
            <a:ext cx="2035814" cy="3975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/>
        </p:spPr>
        <p:txBody>
          <a:bodyPr wrap="none" lIns="88900" tIns="44450" rIns="88900" bIns="44450">
            <a:spAutoFit/>
          </a:bodyPr>
          <a:lstStyle>
            <a:lvl1pPr defTabSz="8858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442913" defTabSz="8858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885825" defTabSz="8858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327150" defTabSz="8858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770063" defTabSz="885825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227263" defTabSz="8858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684463" defTabSz="8858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141663" defTabSz="8858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598863" defTabSz="8858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 b="1" dirty="0">
                <a:solidFill>
                  <a:schemeClr val="tx1"/>
                </a:solidFill>
                <a:latin typeface="Arial" panose="020B0604020202020204" pitchFamily="34" charset="0"/>
              </a:rPr>
              <a:t>U.S. Department of the Interior</a:t>
            </a:r>
          </a:p>
          <a:p>
            <a:r>
              <a:rPr lang="en-US" altLang="en-US" sz="1000" b="1" dirty="0">
                <a:solidFill>
                  <a:schemeClr val="tx1"/>
                </a:solidFill>
                <a:latin typeface="Arial" panose="020B0604020202020204" pitchFamily="34" charset="0"/>
              </a:rPr>
              <a:t>U.S. Geological Survey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771105-28D8-4BCF-A873-8F1521EDDE50}"/>
              </a:ext>
            </a:extLst>
          </p:cNvPr>
          <p:cNvSpPr txBox="1">
            <a:spLocks noChangeArrowheads="1"/>
          </p:cNvSpPr>
          <p:nvPr/>
        </p:nvSpPr>
        <p:spPr>
          <a:xfrm>
            <a:off x="4640270" y="4621196"/>
            <a:ext cx="4343400" cy="14272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Gregory Halverson and Christine Lee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en-US" sz="1600" dirty="0">
                <a:solidFill>
                  <a:schemeClr val="tx1"/>
                </a:solidFill>
              </a:rPr>
              <a:t>Jet Propulsion Laboratory, California Institute of Technology, Pasadena, CA, USA</a:t>
            </a:r>
          </a:p>
          <a:p>
            <a:pPr algn="l">
              <a:lnSpc>
                <a:spcPct val="80000"/>
              </a:lnSpc>
              <a:spcBef>
                <a:spcPct val="0"/>
              </a:spcBef>
              <a:buClrTx/>
              <a:buSzTx/>
            </a:pPr>
            <a:endParaRPr lang="en-US" altLang="en-US" sz="1100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  <a:p>
            <a:pPr algn="l">
              <a:lnSpc>
                <a:spcPct val="80000"/>
              </a:lnSpc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D39B1-3589-4255-988C-4CBB6EDC15EF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92025" y="2522688"/>
            <a:ext cx="3324952" cy="212108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3A8E14E-7FA1-4452-9797-038A084578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54" y="2522689"/>
            <a:ext cx="1827958" cy="2121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4E437E7-15CF-4558-B06E-FA49A7B62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866" y="2526448"/>
            <a:ext cx="3003640" cy="21173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ecostress.jpl.nasa.gov/downloads/gallery/00011_picture1.png">
            <a:extLst>
              <a:ext uri="{FF2B5EF4-FFF2-40B4-BE49-F238E27FC236}">
                <a16:creationId xmlns:a16="http://schemas.microsoft.com/office/drawing/2014/main" id="{8B4C96DB-1DBF-4BE5-95A2-329C35D4C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D5FA9-E47E-4FCB-BBEE-E1E75F40F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2827" y="327913"/>
            <a:ext cx="7872523" cy="6183202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Workshop Session 1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Introductions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Pre-workshop Instructions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Search and Download ECOSTRESS Data Using </a:t>
            </a:r>
            <a:r>
              <a:rPr lang="en-US" sz="2000" dirty="0" err="1"/>
              <a:t>Earthdata</a:t>
            </a:r>
            <a:r>
              <a:rPr lang="en-US" sz="2000" dirty="0"/>
              <a:t> Search Client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How to use the ECOSTRESS Swath to Grid Conversion Python Script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Working with ECOSTRESS Evapotranspiration Data in Python Tutorial Part 1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Break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200" b="1" dirty="0"/>
              <a:t>Workshop Session 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Working with ECOSTRESS Evapotranspiration Data in Python Tutorial Part 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Techniques for Visualizing ECOSTRESS Data in QGIS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Making Maps in QGIS</a:t>
            </a:r>
          </a:p>
          <a:p>
            <a:endParaRPr lang="en-US" sz="1600" dirty="0"/>
          </a:p>
          <a:p>
            <a:pPr lvl="1"/>
            <a:endParaRPr lang="en-US" sz="1400" dirty="0"/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1A4ED-8D1E-409B-8A94-9E66C5095F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2</a:t>
            </a:fld>
            <a:endParaRPr lang="en-US" sz="1200" dirty="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558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ecostress.jpl.nasa.gov/downloads/gallery/00011_picture1.png">
            <a:extLst>
              <a:ext uri="{FF2B5EF4-FFF2-40B4-BE49-F238E27FC236}">
                <a16:creationId xmlns:a16="http://schemas.microsoft.com/office/drawing/2014/main" id="{8B4C96DB-1DBF-4BE5-95A2-329C35D4C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D5FA9-E47E-4FCB-BBEE-E1E75F40F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733" y="327913"/>
            <a:ext cx="8305800" cy="6183202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sz="3600" b="1" dirty="0"/>
              <a:t>Workshop Session 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b="1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Working with ECOSTRESS Evapotranspiration Data in Python Tutorial Part 2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Techniques for Visualizing ECOSTRESS Data in QGIS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Making Maps in QGIS</a:t>
            </a:r>
          </a:p>
          <a:p>
            <a:endParaRPr lang="en-US" sz="1800" dirty="0"/>
          </a:p>
          <a:p>
            <a:pPr lvl="1"/>
            <a:endParaRPr lang="en-US" sz="16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1A4ED-8D1E-409B-8A94-9E66C5095F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3</a:t>
            </a:fld>
            <a:endParaRPr lang="en-US" sz="1200" dirty="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D395EB0-DE99-324C-A6B3-B40029B99606}"/>
              </a:ext>
            </a:extLst>
          </p:cNvPr>
          <p:cNvGrpSpPr/>
          <p:nvPr/>
        </p:nvGrpSpPr>
        <p:grpSpPr>
          <a:xfrm>
            <a:off x="790776" y="1420888"/>
            <a:ext cx="7621713" cy="1921244"/>
            <a:chOff x="345420" y="1650621"/>
            <a:chExt cx="8646180" cy="21794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ECEB6C-0B69-2045-81E1-D1DF2E461797}"/>
                </a:ext>
              </a:extLst>
            </p:cNvPr>
            <p:cNvPicPr/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75092" y="1650621"/>
              <a:ext cx="3416508" cy="2179486"/>
            </a:xfrm>
            <a:prstGeom prst="rect">
              <a:avLst/>
            </a:prstGeom>
          </p:spPr>
        </p:pic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98BFD4E8-6501-3A4D-83EB-13CF924428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420" y="1650622"/>
              <a:ext cx="1878293" cy="217948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BC12ADB-A191-2644-ABC7-DDB47C2829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933" y="1654381"/>
              <a:ext cx="3086348" cy="2175622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73429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60185</TotalTime>
  <Words>166</Words>
  <Application>Microsoft Macintosh PowerPoint</Application>
  <PresentationFormat>On-screen Show (4:3)</PresentationFormat>
  <Paragraphs>42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Hands-on Workshop for Accessing, Processing, and Analyzing ECOSTRESS Data  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ASTER</dc:title>
  <dc:creator>Harriman (CTR), Lindsey M.</dc:creator>
  <cp:lastModifiedBy>Gregory Halverson</cp:lastModifiedBy>
  <cp:revision>639</cp:revision>
  <dcterms:modified xsi:type="dcterms:W3CDTF">2019-03-19T21:11:46Z</dcterms:modified>
</cp:coreProperties>
</file>